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ts" ContentType="video/unknown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5" r:id="rId2"/>
    <p:sldId id="368" r:id="rId3"/>
    <p:sldId id="416" r:id="rId4"/>
    <p:sldId id="370" r:id="rId5"/>
    <p:sldId id="371" r:id="rId6"/>
    <p:sldId id="372" r:id="rId7"/>
    <p:sldId id="373" r:id="rId8"/>
    <p:sldId id="374" r:id="rId9"/>
    <p:sldId id="375" r:id="rId10"/>
    <p:sldId id="376" r:id="rId11"/>
    <p:sldId id="377" r:id="rId12"/>
    <p:sldId id="378" r:id="rId13"/>
    <p:sldId id="417" r:id="rId14"/>
  </p:sldIdLst>
  <p:sldSz cx="12192000" cy="6858000"/>
  <p:notesSz cx="6858000" cy="9144000"/>
  <p:embeddedFontLst>
    <p:embeddedFont>
      <p:font typeface="ＭＳ Ｐゴシック" pitchFamily="34" charset="-128"/>
      <p:regular r:id="rId15"/>
    </p:embeddedFont>
    <p:embeddedFont>
      <p:font typeface="Arial Black" pitchFamily="34" charset="0"/>
      <p:bold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5F5F5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7" autoAdjust="0"/>
    <p:restoredTop sz="94660"/>
  </p:normalViewPr>
  <p:slideViewPr>
    <p:cSldViewPr snapToGrid="0">
      <p:cViewPr>
        <p:scale>
          <a:sx n="73" d="100"/>
          <a:sy n="73" d="100"/>
        </p:scale>
        <p:origin x="-96" y="-6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svg"/><Relationship Id="rId4" Type="http://schemas.openxmlformats.org/officeDocument/2006/relationships/image" Target="../media/image2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Men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0243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5774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1688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2017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6472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156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64BC47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2EC79F54-E5CF-4DF4-B7BE-76690F2504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="" xmlns:a16="http://schemas.microsoft.com/office/drawing/2014/main" id="{3C81664A-81BD-441F-B077-AA3760E6D5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3833" y="2949678"/>
            <a:ext cx="5644606" cy="95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681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Master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46F0FCE-1C6A-481B-8EE3-903436A77E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55" t="15298" r="216" b="10668"/>
          <a:stretch/>
        </p:blipFill>
        <p:spPr>
          <a:xfrm rot="16200000" flipV="1">
            <a:off x="3427065" y="-3427069"/>
            <a:ext cx="5337867" cy="1219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6463E6-8ED4-4A26-9E4D-1A8F55D6AD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8329" y="5337865"/>
            <a:ext cx="10135340" cy="76763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FF22073-A13E-4388-89D4-A94B1551B4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8329" y="6101346"/>
            <a:ext cx="10135340" cy="47273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 dirty="0"/>
          </a:p>
        </p:txBody>
      </p:sp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52258124-05DA-48AB-9E2B-E11C39C96B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40039" y="104232"/>
            <a:ext cx="3111918" cy="476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986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ED1FD48-9265-4B1B-BB8C-BCFAFBF739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9744" y="3772106"/>
            <a:ext cx="7627706" cy="426420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F9B03BF-DEDF-44B2-8CE3-30CA4C383C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77965" y="5326444"/>
            <a:ext cx="880487" cy="134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itle 44">
            <a:extLst>
              <a:ext uri="{FF2B5EF4-FFF2-40B4-BE49-F238E27FC236}">
                <a16:creationId xmlns="" xmlns:a16="http://schemas.microsoft.com/office/drawing/2014/main" id="{329CF1AB-D59A-48D9-BBA9-B0F0D7F86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744" y="1708030"/>
            <a:ext cx="7627706" cy="2029481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08779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B4D505-8C1E-468B-83AC-C7780ADBB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138" y="347406"/>
            <a:ext cx="11355410" cy="667262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10F1CE5-57D1-425C-BEAC-FE99059568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78D258A-EE14-4264-B4DC-551A19E631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4629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90A9B5-7FF0-45D4-9B7B-3F8C522C1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259" y="216310"/>
            <a:ext cx="11511115" cy="681037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8CAC604-92D1-4B5E-8A92-3448FF9A72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ED853D3-B393-4058-A6FB-309A6F12AC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pic>
        <p:nvPicPr>
          <p:cNvPr id="10" name="Picture 7">
            <a:extLst>
              <a:ext uri="{FF2B5EF4-FFF2-40B4-BE49-F238E27FC236}">
                <a16:creationId xmlns="" xmlns:a16="http://schemas.microsoft.com/office/drawing/2014/main" id="{4C4950BE-E8FD-4D77-998C-791033E808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046049" y="5325204"/>
            <a:ext cx="880487" cy="13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9551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55E7F52-246F-4C86-AEA3-0D8F2AF929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381000" sx="102000" sy="102000" algn="ctr" rotWithShape="0">
              <a:prstClr val="black">
                <a:alpha val="6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1855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4639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8801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7ADBAB-14B3-4A84-A59D-203073F1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05" y="5532437"/>
            <a:ext cx="10515600" cy="1325563"/>
          </a:xfrm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C458484-EC6F-41F3-BD65-D512F2E4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046049" y="5325203"/>
            <a:ext cx="880487" cy="13482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0686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F452BA4-894F-4EE9-A1C2-5057A373CA6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618"/>
            <a:ext cx="12177521" cy="6862618"/>
          </a:xfrm>
          <a:custGeom>
            <a:avLst/>
            <a:gdLst/>
            <a:ahLst/>
            <a:cxnLst/>
            <a:rect l="0" t="0" r="0" b="0"/>
            <a:pathLst>
              <a:path w="12177521" h="6862617">
                <a:moveTo>
                  <a:pt x="0" y="0"/>
                </a:moveTo>
                <a:lnTo>
                  <a:pt x="12190843" y="0"/>
                </a:lnTo>
                <a:lnTo>
                  <a:pt x="12190843" y="6867642"/>
                </a:lnTo>
                <a:lnTo>
                  <a:pt x="0" y="6867642"/>
                </a:lnTo>
                <a:close/>
              </a:path>
            </a:pathLst>
          </a:custGeom>
          <a:ln/>
        </p:spPr>
      </p:pic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E62462A-433C-492F-B399-876932C28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E38AA88-F079-4BF1-BECD-5A8D7301FC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94175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1" r:id="rId3"/>
    <p:sldLayoutId id="2147483650" r:id="rId4"/>
    <p:sldLayoutId id="2147483652" r:id="rId5"/>
    <p:sldLayoutId id="2147483666" r:id="rId6"/>
    <p:sldLayoutId id="2147483674" r:id="rId7"/>
    <p:sldLayoutId id="2147483668" r:id="rId8"/>
    <p:sldLayoutId id="2147483673" r:id="rId9"/>
    <p:sldLayoutId id="2147483671" r:id="rId10"/>
    <p:sldLayoutId id="2147483670" r:id="rId11"/>
    <p:sldLayoutId id="2147483667" r:id="rId12"/>
    <p:sldLayoutId id="2147483672" r:id="rId13"/>
    <p:sldLayoutId id="2147483669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9.ts"/><Relationship Id="rId7" Type="http://schemas.openxmlformats.org/officeDocument/2006/relationships/image" Target="../media/image30.png"/><Relationship Id="rId2" Type="http://schemas.openxmlformats.org/officeDocument/2006/relationships/video" Target="../media/media8.ts"/><Relationship Id="rId1" Type="http://schemas.microsoft.com/office/2007/relationships/media" Target="../media/media8.ts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9.ts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0.ts"/><Relationship Id="rId1" Type="http://schemas.microsoft.com/office/2007/relationships/media" Target="../media/media10.ts"/><Relationship Id="rId5" Type="http://schemas.openxmlformats.org/officeDocument/2006/relationships/image" Target="../media/image32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12.ts"/><Relationship Id="rId7" Type="http://schemas.openxmlformats.org/officeDocument/2006/relationships/image" Target="../media/image33.png"/><Relationship Id="rId2" Type="http://schemas.openxmlformats.org/officeDocument/2006/relationships/video" Target="../media/media11.ts"/><Relationship Id="rId1" Type="http://schemas.microsoft.com/office/2007/relationships/media" Target="../media/media11.ts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12.ts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ts"/><Relationship Id="rId1" Type="http://schemas.microsoft.com/office/2007/relationships/media" Target="../media/media1.ts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ts"/><Relationship Id="rId7" Type="http://schemas.openxmlformats.org/officeDocument/2006/relationships/image" Target="../media/image23.png"/><Relationship Id="rId2" Type="http://schemas.openxmlformats.org/officeDocument/2006/relationships/video" Target="../media/media1.ts"/><Relationship Id="rId1" Type="http://schemas.microsoft.com/office/2007/relationships/media" Target="../media/media1.ts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2.ts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4.ts"/><Relationship Id="rId7" Type="http://schemas.openxmlformats.org/officeDocument/2006/relationships/image" Target="../media/image25.png"/><Relationship Id="rId2" Type="http://schemas.openxmlformats.org/officeDocument/2006/relationships/video" Target="../media/media3.ts"/><Relationship Id="rId1" Type="http://schemas.microsoft.com/office/2007/relationships/media" Target="../media/media3.ts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4.ts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5.ts"/><Relationship Id="rId1" Type="http://schemas.microsoft.com/office/2007/relationships/media" Target="../media/media5.ts"/><Relationship Id="rId5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7.ts"/><Relationship Id="rId7" Type="http://schemas.openxmlformats.org/officeDocument/2006/relationships/image" Target="../media/image28.png"/><Relationship Id="rId2" Type="http://schemas.openxmlformats.org/officeDocument/2006/relationships/video" Target="../media/media6.ts"/><Relationship Id="rId1" Type="http://schemas.microsoft.com/office/2007/relationships/media" Target="../media/media6.ts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7.ts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249B4ED9-126E-46EF-A63A-849CD70700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Уровень 1 - Кондиции </a:t>
            </a:r>
            <a:r>
              <a:rPr lang="ru-RU" dirty="0"/>
              <a:t>в регби</a:t>
            </a:r>
            <a:r>
              <a:rPr lang="en-US" dirty="0"/>
              <a:t>: </a:t>
            </a:r>
            <a:r>
              <a:rPr lang="ru-RU" dirty="0"/>
              <a:t>Взрослые</a:t>
            </a:r>
            <a:endParaRPr lang="en-IE" dirty="0"/>
          </a:p>
        </p:txBody>
      </p:sp>
      <p:sp>
        <p:nvSpPr>
          <p:cNvPr id="7" name="Subtitle 6">
            <a:extLst>
              <a:ext uri="{FF2B5EF4-FFF2-40B4-BE49-F238E27FC236}">
                <a16:creationId xmlns="" xmlns:a16="http://schemas.microsoft.com/office/drawing/2014/main" id="{5ECC823F-8058-4315-8368-9515E1E6F7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dirty="0" smtClean="0"/>
              <a:t>Место</a:t>
            </a:r>
            <a:endParaRPr lang="en-US" dirty="0"/>
          </a:p>
          <a:p>
            <a:r>
              <a:rPr lang="ru-RU" dirty="0" smtClean="0"/>
              <a:t>Дата</a:t>
            </a:r>
            <a:endParaRPr lang="en-US" dirty="0"/>
          </a:p>
          <a:p>
            <a:endParaRPr lang="en-IE" dirty="0"/>
          </a:p>
        </p:txBody>
      </p:sp>
      <p:pic>
        <p:nvPicPr>
          <p:cNvPr id="4" name="Content Placeholder 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F1FF3FDE-A1DB-46A3-BA04-ADE210788B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D4DD5A5-5A95-4FB8-A49D-AABBE7A10AB3}"/>
              </a:ext>
            </a:extLst>
          </p:cNvPr>
          <p:cNvSpPr txBox="1"/>
          <p:nvPr/>
        </p:nvSpPr>
        <p:spPr>
          <a:xfrm>
            <a:off x="10691446" y="6389416"/>
            <a:ext cx="1386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Часть </a:t>
            </a:r>
            <a:r>
              <a:rPr lang="ru-RU" dirty="0" smtClean="0"/>
              <a:t>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3703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41E96C-0F82-418E-83C4-54549B876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Тест на мобильность плечевого сустава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CC5A328-9E81-4DE4-AB5B-5855A39AA1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4416" y="5581996"/>
            <a:ext cx="4321029" cy="681037"/>
          </a:xfr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2600" dirty="0"/>
              <a:t>Хорошая мобильность плечевого сустава</a:t>
            </a:r>
            <a:r>
              <a:rPr lang="en-IE" sz="2600" dirty="0"/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26D644-18F2-4977-86B3-59BB4E67AD4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10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="" xmlns:a16="http://schemas.microsoft.com/office/drawing/2014/main" id="{F166B6DD-5541-4205-9F5F-E7BC83EDC548}"/>
              </a:ext>
            </a:extLst>
          </p:cNvPr>
          <p:cNvSpPr txBox="1">
            <a:spLocks/>
          </p:cNvSpPr>
          <p:nvPr/>
        </p:nvSpPr>
        <p:spPr>
          <a:xfrm>
            <a:off x="6757303" y="5601537"/>
            <a:ext cx="4321029" cy="685195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457200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Lucida Grande" charset="0"/>
              <a:buNone/>
              <a:defRPr sz="175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896938" indent="-182563" algn="l" defTabSz="457200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Lucida Grande" charset="0"/>
              <a:buChar char="–"/>
              <a:defRPr sz="15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258888" indent="-180975" algn="l" defTabSz="457200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Lucida Grande" charset="0"/>
              <a:buChar char="–"/>
              <a:defRPr sz="15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11313" indent="-180975" algn="l" defTabSz="457200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Lucida Grande"/>
              <a:buChar char="-"/>
              <a:defRPr sz="15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1974850" indent="-180975" algn="l" defTabSz="457200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Lucida Grande"/>
              <a:buChar char="-"/>
              <a:defRPr sz="15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lnSpc>
                <a:spcPct val="80000"/>
              </a:lnSpc>
            </a:pPr>
            <a:r>
              <a:rPr lang="ru-RU" sz="2600" dirty="0">
                <a:solidFill>
                  <a:prstClr val="black"/>
                </a:solidFill>
              </a:rPr>
              <a:t>Плохая мобильность плечевого сустава</a:t>
            </a:r>
            <a:endParaRPr lang="en-IE" sz="2600" dirty="0">
              <a:solidFill>
                <a:prstClr val="black"/>
              </a:solidFill>
            </a:endParaRPr>
          </a:p>
        </p:txBody>
      </p:sp>
      <p:pic>
        <p:nvPicPr>
          <p:cNvPr id="11" name="Content Placeholder 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DD159AAB-6D7F-400E-B147-C35E1ADBD2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pic>
        <p:nvPicPr>
          <p:cNvPr id="3" name="Media20-converted">
            <a:hlinkClick r:id="" action="ppaction://media"/>
            <a:extLst>
              <a:ext uri="{FF2B5EF4-FFF2-40B4-BE49-F238E27FC236}">
                <a16:creationId xmlns="" xmlns:a16="http://schemas.microsoft.com/office/drawing/2014/main" id="{95DBCA19-27D1-451E-B418-3016FBB22F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7259" y="1789796"/>
            <a:ext cx="5616606" cy="3159341"/>
          </a:xfrm>
          <a:prstGeom prst="rect">
            <a:avLst/>
          </a:prstGeom>
        </p:spPr>
      </p:pic>
      <p:pic>
        <p:nvPicPr>
          <p:cNvPr id="5" name="Media21-converted">
            <a:hlinkClick r:id="" action="ppaction://media"/>
            <a:extLst>
              <a:ext uri="{FF2B5EF4-FFF2-40B4-BE49-F238E27FC236}">
                <a16:creationId xmlns="" xmlns:a16="http://schemas.microsoft.com/office/drawing/2014/main" id="{78754853-6F60-4D4F-B9D4-3FA1ECC4B51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09516" y="1789796"/>
            <a:ext cx="5616607" cy="315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22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1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41E96C-0F82-418E-83C4-54549B876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Тест на наличие боли в плечевом суставе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CC5A328-9E81-4DE4-AB5B-5855A39AA1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2960" y="1616619"/>
            <a:ext cx="5181600" cy="50323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133" dirty="0"/>
              <a:t>Дополнительный </a:t>
            </a:r>
            <a:r>
              <a:rPr lang="ru-RU" sz="2133" dirty="0" smtClean="0"/>
              <a:t>тест, проверяющий </a:t>
            </a:r>
            <a:r>
              <a:rPr lang="ru-RU" sz="2133" dirty="0"/>
              <a:t>наличие боли в области плечевого сустава и возможный импичмент синдром. </a:t>
            </a:r>
            <a:endParaRPr lang="en-GB" sz="2133" dirty="0"/>
          </a:p>
          <a:p>
            <a:endParaRPr lang="en-GB" sz="2133" dirty="0"/>
          </a:p>
          <a:p>
            <a:pPr marL="0" indent="0">
              <a:buNone/>
            </a:pPr>
            <a:r>
              <a:rPr lang="ru-RU" sz="2133" dirty="0"/>
              <a:t>Шаги для проведения этого </a:t>
            </a:r>
            <a:r>
              <a:rPr lang="ru-RU" sz="2133" dirty="0" smtClean="0"/>
              <a:t>теста:</a:t>
            </a:r>
            <a:endParaRPr lang="en-GB" sz="2133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2133" dirty="0"/>
              <a:t>Игрок располагает ладонь на противоположном </a:t>
            </a:r>
            <a:r>
              <a:rPr lang="ru-RU" sz="2133" dirty="0" smtClean="0"/>
              <a:t>плече. </a:t>
            </a:r>
            <a:endParaRPr lang="en-IE" sz="2133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2133" dirty="0"/>
              <a:t>Игрок поднимает локоть так </a:t>
            </a:r>
            <a:r>
              <a:rPr lang="ru-RU" sz="2133" dirty="0" smtClean="0"/>
              <a:t>высоко, как </a:t>
            </a:r>
            <a:r>
              <a:rPr lang="ru-RU" sz="2133" dirty="0"/>
              <a:t>это возможно, сохраняя ладонь в контакте с </a:t>
            </a:r>
            <a:r>
              <a:rPr lang="ru-RU" sz="2133" dirty="0" smtClean="0"/>
              <a:t>плечом. </a:t>
            </a:r>
            <a:endParaRPr lang="en-IE" sz="2133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2133" dirty="0"/>
              <a:t>Если ощущается </a:t>
            </a:r>
            <a:r>
              <a:rPr lang="ru-RU" sz="2133" dirty="0" smtClean="0"/>
              <a:t>боль, </a:t>
            </a:r>
            <a:r>
              <a:rPr lang="ru-RU" sz="2133" dirty="0"/>
              <a:t>это может быть следствием импичмент </a:t>
            </a:r>
            <a:r>
              <a:rPr lang="ru-RU" sz="2133" dirty="0" smtClean="0"/>
              <a:t>синдрома, </a:t>
            </a:r>
            <a:r>
              <a:rPr lang="ru-RU" sz="2133" dirty="0"/>
              <a:t>и требуется дальнейший осмотр </a:t>
            </a:r>
            <a:r>
              <a:rPr lang="ru-RU" sz="2133" dirty="0" smtClean="0"/>
              <a:t>физиотерапевта.  </a:t>
            </a:r>
            <a:endParaRPr lang="ru-RU" sz="2133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26D644-18F2-4977-86B3-59BB4E67AD4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11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Content Placeholder 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C25D19A3-801D-4723-AAF6-73839499C8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pic>
        <p:nvPicPr>
          <p:cNvPr id="3" name="Media22-converted">
            <a:hlinkClick r:id="" action="ppaction://media"/>
            <a:extLst>
              <a:ext uri="{FF2B5EF4-FFF2-40B4-BE49-F238E27FC236}">
                <a16:creationId xmlns="" xmlns:a16="http://schemas.microsoft.com/office/drawing/2014/main" id="{99170940-06FA-4F80-86B0-29DA7EEE16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1825625"/>
            <a:ext cx="5752729" cy="323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1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BCC8BB-CB2F-4A8D-AC72-7FB7095A5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Корректирующие упражнения </a:t>
            </a:r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744485B-D0CB-4D80-82F9-E585908F89E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12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29E2EAD-EE59-4535-9F64-4F9B9AEB12DC}"/>
              </a:ext>
            </a:extLst>
          </p:cNvPr>
          <p:cNvSpPr txBox="1"/>
          <p:nvPr/>
        </p:nvSpPr>
        <p:spPr>
          <a:xfrm>
            <a:off x="1286142" y="5971436"/>
            <a:ext cx="3751385" cy="494588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Autofit/>
          </a:bodyPr>
          <a:lstStyle/>
          <a:p>
            <a:pPr algn="ctr" defTabSz="609585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Вращение в плечевом суставе </a:t>
            </a:r>
            <a:endParaRPr lang="en-IE" sz="2400" dirty="0">
              <a:solidFill>
                <a:prstClr val="black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9DF1A21-6393-4EBE-A52D-78C7580AB998}"/>
              </a:ext>
            </a:extLst>
          </p:cNvPr>
          <p:cNvSpPr txBox="1"/>
          <p:nvPr/>
        </p:nvSpPr>
        <p:spPr>
          <a:xfrm>
            <a:off x="6348548" y="6015739"/>
            <a:ext cx="4833257" cy="494588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Autofit/>
          </a:bodyPr>
          <a:lstStyle/>
          <a:p>
            <a:pPr algn="ctr" defTabSz="609585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IE" sz="24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IWT</a:t>
            </a:r>
          </a:p>
          <a:p>
            <a:pPr algn="ctr" defTabSz="609585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(упражнение выполняется лежа на животе, руки занимают позицию, соответствующую буквам </a:t>
            </a: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I, T, W)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endParaRPr lang="en-IE" sz="1400" dirty="0">
              <a:solidFill>
                <a:prstClr val="black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11" name="Content Placeholder 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BE6AD1DE-78C7-4E0A-984B-C5E3A97A99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pic>
        <p:nvPicPr>
          <p:cNvPr id="3" name="Media23-converted">
            <a:hlinkClick r:id="" action="ppaction://media"/>
            <a:extLst>
              <a:ext uri="{FF2B5EF4-FFF2-40B4-BE49-F238E27FC236}">
                <a16:creationId xmlns="" xmlns:a16="http://schemas.microsoft.com/office/drawing/2014/main" id="{5CFF7270-C30C-433D-99CC-A7A27B87D0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2208" y="2365695"/>
            <a:ext cx="5279254" cy="2969580"/>
          </a:xfrm>
          <a:prstGeom prst="rect">
            <a:avLst/>
          </a:prstGeom>
        </p:spPr>
      </p:pic>
      <p:pic>
        <p:nvPicPr>
          <p:cNvPr id="5" name="Media24-converted">
            <a:hlinkClick r:id="" action="ppaction://media"/>
            <a:extLst>
              <a:ext uri="{FF2B5EF4-FFF2-40B4-BE49-F238E27FC236}">
                <a16:creationId xmlns="" xmlns:a16="http://schemas.microsoft.com/office/drawing/2014/main" id="{11DBB5E0-5712-4950-9587-1DFC40C5C53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17454" y="2358334"/>
            <a:ext cx="5305424" cy="2984301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="" xmlns:a16="http://schemas.microsoft.com/office/drawing/2014/main" id="{87D7643A-D88A-4216-863A-22C416D259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864" y="1431343"/>
            <a:ext cx="11007895" cy="89240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400" dirty="0"/>
              <a:t>Возможные корректирующие упражнения включают </a:t>
            </a:r>
            <a:r>
              <a:rPr lang="ru-RU" sz="2400" dirty="0" smtClean="0"/>
              <a:t>предложенные ниже.  </a:t>
            </a:r>
            <a:r>
              <a:rPr lang="ru-RU" sz="2400" dirty="0"/>
              <a:t>Можете предложить другие упражнения? Обсудите в группе. </a:t>
            </a:r>
            <a:r>
              <a:rPr lang="en-IE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1560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77C8444-FDD9-43C3-9CEC-9A6EA93F834C}"/>
              </a:ext>
            </a:extLst>
          </p:cNvPr>
          <p:cNvSpPr txBox="1"/>
          <p:nvPr/>
        </p:nvSpPr>
        <p:spPr>
          <a:xfrm>
            <a:off x="9528496" y="6425967"/>
            <a:ext cx="2663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Перейдите к части </a:t>
            </a:r>
            <a:r>
              <a:rPr lang="en-IE" dirty="0" smtClean="0"/>
              <a:t>C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96581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 Томаса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>
          <a:xfrm>
            <a:off x="838200" y="1655808"/>
            <a:ext cx="5181600" cy="5032375"/>
          </a:xfrm>
        </p:spPr>
        <p:txBody>
          <a:bodyPr>
            <a:normAutofit fontScale="92500"/>
          </a:bodyPr>
          <a:lstStyle/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ru-RU" sz="1867" dirty="0"/>
              <a:t>Этот тест используется для </a:t>
            </a:r>
            <a:r>
              <a:rPr lang="ru-RU" sz="1867" dirty="0" smtClean="0"/>
              <a:t>того, чтобы оценить, </a:t>
            </a:r>
            <a:r>
              <a:rPr lang="ru-RU" sz="1867" dirty="0"/>
              <a:t>есть ли у игрока </a:t>
            </a:r>
            <a:r>
              <a:rPr lang="ru-RU" sz="1867" dirty="0" smtClean="0"/>
              <a:t>какие-либо </a:t>
            </a:r>
            <a:r>
              <a:rPr lang="ru-RU" sz="1867" dirty="0"/>
              <a:t>ограничения в сгибателях бедра </a:t>
            </a:r>
            <a:endParaRPr lang="en-GB" sz="1867" dirty="0"/>
          </a:p>
          <a:p>
            <a:pPr>
              <a:spcBef>
                <a:spcPts val="0"/>
              </a:spcBef>
              <a:spcAft>
                <a:spcPts val="1000"/>
              </a:spcAft>
            </a:pPr>
            <a:endParaRPr lang="en-GB" sz="1867" dirty="0"/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ru-RU" sz="1867" dirty="0"/>
              <a:t>Если у игрока </a:t>
            </a:r>
            <a:r>
              <a:rPr lang="ru-RU" sz="1867" dirty="0" smtClean="0"/>
              <a:t>жесткие (</a:t>
            </a:r>
            <a:r>
              <a:rPr lang="ru-RU" sz="1867" dirty="0"/>
              <a:t>напряженные) сгибатели бедра, тогда это может ограничивать их функции и может увеличивать риск </a:t>
            </a:r>
            <a:r>
              <a:rPr lang="ru-RU" sz="1867" dirty="0" smtClean="0"/>
              <a:t>повреждения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endParaRPr lang="en-GB" sz="1867" dirty="0"/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1867" dirty="0"/>
              <a:t>Чтобы применить тест </a:t>
            </a:r>
            <a:r>
              <a:rPr lang="ru-RU" sz="1867" dirty="0" smtClean="0"/>
              <a:t>Томаса, игроку нужно</a:t>
            </a:r>
            <a:r>
              <a:rPr lang="ru-RU" sz="1867" dirty="0"/>
              <a:t>:</a:t>
            </a:r>
            <a:endParaRPr lang="en-IE" sz="1867" dirty="0"/>
          </a:p>
          <a:p>
            <a:pPr marL="380990" indent="-38099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867" dirty="0" smtClean="0"/>
              <a:t>Сесть </a:t>
            </a:r>
            <a:r>
              <a:rPr lang="ru-RU" sz="1867" dirty="0"/>
              <a:t>на край массажного стола </a:t>
            </a:r>
            <a:endParaRPr lang="en-IE" sz="1867" dirty="0"/>
          </a:p>
          <a:p>
            <a:pPr marL="380990" indent="-38099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867" dirty="0"/>
              <a:t>Лечь на </a:t>
            </a:r>
            <a:r>
              <a:rPr lang="ru-RU" sz="1867" dirty="0" smtClean="0"/>
              <a:t>спину, </a:t>
            </a:r>
            <a:r>
              <a:rPr lang="ru-RU" sz="1867" dirty="0"/>
              <a:t>подтянув одну ногу к груди</a:t>
            </a:r>
            <a:endParaRPr lang="en-IE" sz="1867" dirty="0"/>
          </a:p>
          <a:p>
            <a:pPr marL="380990" indent="-38099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867" dirty="0" smtClean="0"/>
              <a:t>Удостовериться, что </a:t>
            </a:r>
            <a:r>
              <a:rPr lang="ru-RU" sz="1867" dirty="0"/>
              <a:t>спина </a:t>
            </a:r>
            <a:r>
              <a:rPr lang="ru-RU" sz="1867" dirty="0" smtClean="0"/>
              <a:t>прижата к </a:t>
            </a:r>
            <a:r>
              <a:rPr lang="ru-RU" sz="1867" dirty="0"/>
              <a:t>столу </a:t>
            </a:r>
            <a:endParaRPr lang="en-GB" sz="1867" dirty="0"/>
          </a:p>
          <a:p>
            <a:pPr marL="380990" indent="-38099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867" dirty="0" smtClean="0"/>
              <a:t>Оценить жесткость (напряженность</a:t>
            </a:r>
            <a:r>
              <a:rPr lang="ru-RU" sz="1867" dirty="0"/>
              <a:t>) сгибателей </a:t>
            </a:r>
            <a:r>
              <a:rPr lang="ru-RU" sz="1867" dirty="0" smtClean="0"/>
              <a:t>бедра, </a:t>
            </a:r>
            <a:r>
              <a:rPr lang="ru-RU" sz="1867" dirty="0"/>
              <a:t>как продемонстрировано на слайде </a:t>
            </a:r>
            <a:endParaRPr lang="en-IE" sz="1867" dirty="0"/>
          </a:p>
          <a:p>
            <a:endParaRPr lang="en-US" dirty="0"/>
          </a:p>
        </p:txBody>
      </p:sp>
      <p:pic>
        <p:nvPicPr>
          <p:cNvPr id="3" name="Media13-converted">
            <a:hlinkClick r:id="" action="ppaction://media"/>
            <a:extLst>
              <a:ext uri="{FF2B5EF4-FFF2-40B4-BE49-F238E27FC236}">
                <a16:creationId xmlns="" xmlns:a16="http://schemas.microsoft.com/office/drawing/2014/main" id="{42956BF9-75B6-4733-8F7C-E733AEC5E99D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72201" y="1825381"/>
            <a:ext cx="5608875" cy="3154992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2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Content Placeholder 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C2AD0061-4A8C-41E7-91BE-FBA204C3ED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79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41E96C-0F82-418E-83C4-54549B876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 Томаса 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CC5A328-9E81-4DE4-AB5B-5855A39AA1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66310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dirty="0" smtClean="0"/>
              <a:t>При </a:t>
            </a:r>
            <a:r>
              <a:rPr lang="ru-RU" sz="2200" dirty="0"/>
              <a:t>оценке теста Томаса мы смотрим на следующие </a:t>
            </a:r>
            <a:r>
              <a:rPr lang="ru-RU" sz="2200" dirty="0" smtClean="0"/>
              <a:t>показатели: </a:t>
            </a:r>
            <a:endParaRPr lang="en-IE" sz="2200" dirty="0"/>
          </a:p>
          <a:p>
            <a:pPr marL="0" indent="0">
              <a:buNone/>
            </a:pPr>
            <a:endParaRPr lang="en-IE" sz="2200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2200" dirty="0" smtClean="0"/>
              <a:t>Если нога, </a:t>
            </a:r>
            <a:r>
              <a:rPr lang="ru-RU" sz="2200" dirty="0"/>
              <a:t>которую тестировали (</a:t>
            </a:r>
            <a:r>
              <a:rPr lang="ru-RU" sz="2200" dirty="0" smtClean="0"/>
              <a:t>нога, </a:t>
            </a:r>
            <a:r>
              <a:rPr lang="ru-RU" sz="2200" dirty="0"/>
              <a:t>не прижатая к корпусу</a:t>
            </a:r>
            <a:r>
              <a:rPr lang="ru-RU" sz="2200" dirty="0" smtClean="0"/>
              <a:t>), не </a:t>
            </a:r>
            <a:r>
              <a:rPr lang="ru-RU" sz="2200" dirty="0"/>
              <a:t>имеет напряжения подвздошно-поясничной </a:t>
            </a:r>
            <a:r>
              <a:rPr lang="ru-RU" sz="2200" dirty="0" smtClean="0"/>
              <a:t>мышцы (</a:t>
            </a:r>
            <a:r>
              <a:rPr lang="ru-RU" sz="2200" dirty="0"/>
              <a:t>сгибателя бедра</a:t>
            </a:r>
            <a:r>
              <a:rPr lang="ru-RU" sz="2200" dirty="0" smtClean="0"/>
              <a:t>), она </a:t>
            </a:r>
            <a:r>
              <a:rPr lang="ru-RU" sz="2200" dirty="0"/>
              <a:t>останется лежать на столе. </a:t>
            </a:r>
            <a:endParaRPr lang="en-IE" sz="2200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2200" dirty="0"/>
              <a:t>Если напряжение </a:t>
            </a:r>
            <a:r>
              <a:rPr lang="ru-RU" sz="2200" dirty="0" smtClean="0"/>
              <a:t>присутствует, нога </a:t>
            </a:r>
            <a:r>
              <a:rPr lang="ru-RU" sz="2200" dirty="0"/>
              <a:t>будет подниматься от </a:t>
            </a:r>
            <a:r>
              <a:rPr lang="ru-RU" sz="2200" dirty="0" smtClean="0"/>
              <a:t>стола. </a:t>
            </a:r>
            <a:endParaRPr lang="en-GB" sz="2200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2200" dirty="0"/>
              <a:t>Напряжение также определяется в четырехглавой </a:t>
            </a:r>
            <a:r>
              <a:rPr lang="ru-RU" sz="2200" dirty="0" smtClean="0"/>
              <a:t>мышце, </a:t>
            </a:r>
            <a:r>
              <a:rPr lang="ru-RU" sz="2200" dirty="0"/>
              <a:t>если колено не может </a:t>
            </a:r>
            <a:r>
              <a:rPr lang="ru-RU" sz="2200" dirty="0" smtClean="0"/>
              <a:t>согнуться, </a:t>
            </a:r>
            <a:r>
              <a:rPr lang="ru-RU" sz="2200" dirty="0"/>
              <a:t>по крайней </a:t>
            </a:r>
            <a:r>
              <a:rPr lang="ru-RU" sz="2200" dirty="0" smtClean="0"/>
              <a:t>мере, </a:t>
            </a:r>
            <a:r>
              <a:rPr lang="ru-RU" sz="2200" dirty="0"/>
              <a:t>до 90 градусов. </a:t>
            </a:r>
            <a:endParaRPr lang="en-GB" sz="2200" dirty="0"/>
          </a:p>
          <a:p>
            <a:pPr marL="380990" indent="-380990"/>
            <a:r>
              <a:rPr lang="ru-RU" sz="2200" dirty="0"/>
              <a:t>На следующем слайде представлены 2 примера.</a:t>
            </a:r>
            <a:endParaRPr lang="en-IE" sz="2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26D644-18F2-4977-86B3-59BB4E67AD4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3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8" name="Content Placeholder 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7D348D68-DABD-4810-BA48-2C1D287D34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700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41E96C-0F82-418E-83C4-54549B876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 Томаса </a:t>
            </a:r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26D644-18F2-4977-86B3-59BB4E67AD4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4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4D6E352-7AFE-45E7-BA81-7A20F0004033}"/>
              </a:ext>
            </a:extLst>
          </p:cNvPr>
          <p:cNvSpPr txBox="1"/>
          <p:nvPr/>
        </p:nvSpPr>
        <p:spPr>
          <a:xfrm>
            <a:off x="6661349" y="5439359"/>
            <a:ext cx="4876800" cy="768671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ru-RU" sz="2333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Небольшое напряжение четырехглавой мышцы </a:t>
            </a:r>
            <a:endParaRPr lang="en-IE" sz="2333" dirty="0">
              <a:solidFill>
                <a:prstClr val="black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10" name="Content Placeholder 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DFBCDB08-AF91-4D0B-A99F-92FC27AC04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pic>
        <p:nvPicPr>
          <p:cNvPr id="11" name="Media13-converted">
            <a:hlinkClick r:id="" action="ppaction://media"/>
            <a:extLst>
              <a:ext uri="{FF2B5EF4-FFF2-40B4-BE49-F238E27FC236}">
                <a16:creationId xmlns="" xmlns:a16="http://schemas.microsoft.com/office/drawing/2014/main" id="{F6F6CF0D-B913-4E11-A781-24BA711D3EA4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1056" y="1642017"/>
            <a:ext cx="5881760" cy="3308490"/>
          </a:xfrm>
        </p:spPr>
      </p:pic>
      <p:pic>
        <p:nvPicPr>
          <p:cNvPr id="12" name="Media14-converted">
            <a:hlinkClick r:id="" action="ppaction://media"/>
            <a:extLst>
              <a:ext uri="{FF2B5EF4-FFF2-40B4-BE49-F238E27FC236}">
                <a16:creationId xmlns="" xmlns:a16="http://schemas.microsoft.com/office/drawing/2014/main" id="{2F27743E-D31B-4032-86CC-99542E898A1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43961" y="1628461"/>
            <a:ext cx="5881760" cy="3308490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="" xmlns:a16="http://schemas.microsoft.com/office/drawing/2014/main" id="{42CF7982-4C3B-42DD-A30C-D20B2F10CA7A}"/>
              </a:ext>
            </a:extLst>
          </p:cNvPr>
          <p:cNvSpPr txBox="1">
            <a:spLocks/>
          </p:cNvSpPr>
          <p:nvPr/>
        </p:nvSpPr>
        <p:spPr>
          <a:xfrm>
            <a:off x="763095" y="5399774"/>
            <a:ext cx="5181600" cy="847843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Autofit/>
          </a:bodyPr>
          <a:lstStyle>
            <a:defPPr>
              <a:defRPr lang="en-US"/>
            </a:defPPr>
            <a:lvl1pPr defTabSz="609585" fontAlgn="base">
              <a:spcBef>
                <a:spcPct val="0"/>
              </a:spcBef>
              <a:spcAft>
                <a:spcPct val="0"/>
              </a:spcAft>
              <a:defRPr sz="2333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Подвздошно-поясничная и </a:t>
            </a:r>
            <a:r>
              <a:rPr lang="ru-RU" dirty="0" smtClean="0"/>
              <a:t>четырехглавая </a:t>
            </a:r>
            <a:r>
              <a:rPr lang="ru-RU" dirty="0"/>
              <a:t>мышцы напряжены </a:t>
            </a:r>
            <a:r>
              <a:rPr lang="en-I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483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7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BCC8BB-CB2F-4A8D-AC72-7FB7095A5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733" dirty="0"/>
              <a:t/>
            </a:r>
            <a:br>
              <a:rPr lang="ru-RU" sz="3733" dirty="0"/>
            </a:br>
            <a:r>
              <a:rPr lang="ru-RU" sz="3733" dirty="0"/>
              <a:t>Корректирующие упражнения к тесту Томаса</a:t>
            </a:r>
            <a:endParaRPr lang="en-IE" sz="3733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7D7643A-D88A-4216-863A-22C416D259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4416" y="1451650"/>
            <a:ext cx="10174836" cy="94928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</a:pPr>
            <a:r>
              <a:rPr lang="ru-RU" sz="2000" dirty="0"/>
              <a:t>Возможные корректирующие упражнения включают следующие примеры. Какие еще можно выбрать упражнения? Обсудите в группе.  </a:t>
            </a:r>
            <a:r>
              <a:rPr lang="en-IE" sz="2000" dirty="0"/>
              <a:t>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744485B-D0CB-4D80-82F9-E585908F89E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5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E072A51-C2D0-4136-8B5E-DCC6FBF35846}"/>
              </a:ext>
            </a:extLst>
          </p:cNvPr>
          <p:cNvSpPr txBox="1"/>
          <p:nvPr/>
        </p:nvSpPr>
        <p:spPr>
          <a:xfrm>
            <a:off x="1044416" y="5651733"/>
            <a:ext cx="4948656" cy="795263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ru-RU" sz="2333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Растягивание сгибателей бедра </a:t>
            </a:r>
            <a:r>
              <a:rPr lang="ru-RU" sz="2333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через </a:t>
            </a:r>
            <a:r>
              <a:rPr lang="ru-RU" sz="2333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подъем </a:t>
            </a:r>
            <a:r>
              <a:rPr lang="ru-RU" sz="2333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ноги</a:t>
            </a:r>
            <a:endParaRPr lang="en-IE" sz="2333" dirty="0">
              <a:solidFill>
                <a:prstClr val="black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42FEC12-8195-448F-89CA-60F0062D195C}"/>
              </a:ext>
            </a:extLst>
          </p:cNvPr>
          <p:cNvSpPr txBox="1"/>
          <p:nvPr/>
        </p:nvSpPr>
        <p:spPr>
          <a:xfrm>
            <a:off x="7408984" y="6678592"/>
            <a:ext cx="1219200" cy="1219200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endParaRPr lang="en-IE" sz="3067" dirty="0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85D4930-4E00-460B-AE24-33382E27756C}"/>
              </a:ext>
            </a:extLst>
          </p:cNvPr>
          <p:cNvSpPr txBox="1"/>
          <p:nvPr/>
        </p:nvSpPr>
        <p:spPr>
          <a:xfrm>
            <a:off x="6270594" y="5787778"/>
            <a:ext cx="4948658" cy="523172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ru-RU" sz="2333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Растягивание через положение </a:t>
            </a:r>
            <a:r>
              <a:rPr lang="ru-RU" sz="2333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выпада</a:t>
            </a:r>
            <a:endParaRPr lang="en-IE" sz="2333" dirty="0">
              <a:solidFill>
                <a:prstClr val="black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12" name="Content Placeholder 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E2BBD8AE-12EA-49B5-8157-0F74DE55F8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pic>
        <p:nvPicPr>
          <p:cNvPr id="3" name="Media15-converted">
            <a:hlinkClick r:id="" action="ppaction://media"/>
            <a:extLst>
              <a:ext uri="{FF2B5EF4-FFF2-40B4-BE49-F238E27FC236}">
                <a16:creationId xmlns="" xmlns:a16="http://schemas.microsoft.com/office/drawing/2014/main" id="{76B6A5D9-6A5A-4673-A3FA-DBF58B1176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4416" y="2400939"/>
            <a:ext cx="4948656" cy="2783619"/>
          </a:xfrm>
          <a:prstGeom prst="rect">
            <a:avLst/>
          </a:prstGeom>
        </p:spPr>
      </p:pic>
      <p:pic>
        <p:nvPicPr>
          <p:cNvPr id="13" name="Media16-converted">
            <a:hlinkClick r:id="" action="ppaction://media"/>
            <a:extLst>
              <a:ext uri="{FF2B5EF4-FFF2-40B4-BE49-F238E27FC236}">
                <a16:creationId xmlns="" xmlns:a16="http://schemas.microsoft.com/office/drawing/2014/main" id="{A9FFB795-CBEC-4D76-884D-671F7A1759F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70594" y="2400939"/>
            <a:ext cx="4948658" cy="278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33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9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41E96C-0F82-418E-83C4-54549B876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E" sz="3200" dirty="0"/>
              <a:t/>
            </a:r>
            <a:br>
              <a:rPr lang="en-IE" sz="3200" dirty="0"/>
            </a:br>
            <a:r>
              <a:rPr lang="ru-RU" sz="3200" dirty="0"/>
              <a:t>Тест </a:t>
            </a:r>
            <a:r>
              <a:rPr lang="ru-RU" sz="3200" dirty="0" smtClean="0"/>
              <a:t>Ягодичный </a:t>
            </a:r>
            <a:r>
              <a:rPr lang="ru-RU" sz="3200" dirty="0"/>
              <a:t>мост с разгибанием ноги </a:t>
            </a:r>
            <a:endParaRPr lang="en-IE" sz="3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CC5A328-9E81-4DE4-AB5B-5855A39AA1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2702" y="1422953"/>
            <a:ext cx="10059099" cy="50823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133" dirty="0"/>
              <a:t>Тест на стабильность таза и функционирование ягодичных мышц</a:t>
            </a:r>
            <a:endParaRPr lang="en-GB" sz="2133" dirty="0"/>
          </a:p>
          <a:p>
            <a:pPr marL="0" indent="0">
              <a:buNone/>
            </a:pPr>
            <a:endParaRPr lang="en-GB" sz="2133" dirty="0"/>
          </a:p>
          <a:p>
            <a:pPr marL="0" indent="0">
              <a:buNone/>
            </a:pPr>
            <a:r>
              <a:rPr lang="ru-RU" sz="2133" dirty="0"/>
              <a:t>Тест включает следующие шаги:</a:t>
            </a:r>
            <a:endParaRPr lang="en-IE" sz="2133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2133" dirty="0"/>
              <a:t>Игрок лежит на спине с согнутыми ногами в </a:t>
            </a:r>
            <a:r>
              <a:rPr lang="ru-RU" sz="2133" dirty="0" smtClean="0"/>
              <a:t>коленных суставах, стопы </a:t>
            </a:r>
            <a:r>
              <a:rPr lang="ru-RU" sz="2133" dirty="0"/>
              <a:t>полностью прижаты к </a:t>
            </a:r>
            <a:r>
              <a:rPr lang="ru-RU" sz="2133" dirty="0" smtClean="0"/>
              <a:t>полу. </a:t>
            </a:r>
            <a:endParaRPr lang="en-IE" sz="2133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2133" dirty="0"/>
              <a:t>Затем </a:t>
            </a:r>
            <a:r>
              <a:rPr lang="en-GB" sz="2133" dirty="0"/>
              <a:t> </a:t>
            </a:r>
            <a:r>
              <a:rPr lang="ru-RU" sz="2133" dirty="0"/>
              <a:t>игрок отрывает таз от </a:t>
            </a:r>
            <a:r>
              <a:rPr lang="ru-RU" sz="2133" dirty="0" smtClean="0"/>
              <a:t>земли, </a:t>
            </a:r>
            <a:r>
              <a:rPr lang="ru-RU" sz="2133" dirty="0"/>
              <a:t>продолжая удерживать стопы на </a:t>
            </a:r>
            <a:r>
              <a:rPr lang="ru-RU" sz="2133" dirty="0" smtClean="0"/>
              <a:t>земле. </a:t>
            </a:r>
            <a:endParaRPr lang="en-IE" sz="2133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2133" dirty="0"/>
              <a:t>Затем игрок разгибает правую ногу в коленном суставе и удерживает это положение в </a:t>
            </a:r>
            <a:r>
              <a:rPr lang="ru-RU" sz="2133" dirty="0" smtClean="0"/>
              <a:t>течение </a:t>
            </a:r>
            <a:r>
              <a:rPr lang="ru-RU" sz="2133" dirty="0"/>
              <a:t>10 </a:t>
            </a:r>
            <a:r>
              <a:rPr lang="ru-RU" sz="2133" dirty="0" smtClean="0"/>
              <a:t>секунд. </a:t>
            </a:r>
            <a:endParaRPr lang="en-IE" sz="2133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2133" dirty="0"/>
              <a:t>Если таз падает в правую сторону или левая нога трясется, это является индикатором </a:t>
            </a:r>
            <a:r>
              <a:rPr lang="ru-RU" sz="2133" dirty="0" smtClean="0"/>
              <a:t>нестабильной </a:t>
            </a:r>
            <a:r>
              <a:rPr lang="ru-RU" sz="2133" dirty="0"/>
              <a:t>работы ягодичных мышц с левой </a:t>
            </a:r>
            <a:r>
              <a:rPr lang="ru-RU" sz="2133" dirty="0" smtClean="0"/>
              <a:t>стороны.</a:t>
            </a:r>
            <a:endParaRPr lang="en-IE" sz="2133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2133" dirty="0"/>
              <a:t>Если мышцы задней поверхности бедра </a:t>
            </a:r>
            <a:r>
              <a:rPr lang="ru-RU" sz="2133" dirty="0" smtClean="0"/>
              <a:t>на </a:t>
            </a:r>
            <a:r>
              <a:rPr lang="ru-RU" sz="2133" dirty="0"/>
              <a:t>левой ноге или поясницу начинает сводить от напряжения, это индикатор </a:t>
            </a:r>
            <a:r>
              <a:rPr lang="ru-RU" sz="2133" dirty="0" smtClean="0"/>
              <a:t>того, что </a:t>
            </a:r>
            <a:r>
              <a:rPr lang="ru-RU" sz="2133" dirty="0"/>
              <a:t>левая ягодичная мышца не </a:t>
            </a:r>
            <a:r>
              <a:rPr lang="ru-RU" sz="2133" dirty="0" smtClean="0"/>
              <a:t>работает, </a:t>
            </a:r>
            <a:r>
              <a:rPr lang="ru-RU" sz="2133" dirty="0"/>
              <a:t>как </a:t>
            </a:r>
            <a:r>
              <a:rPr lang="ru-RU" sz="2133" dirty="0" smtClean="0"/>
              <a:t>следует, </a:t>
            </a:r>
            <a:r>
              <a:rPr lang="ru-RU" sz="2133" dirty="0"/>
              <a:t>и другие мышцы </a:t>
            </a:r>
            <a:r>
              <a:rPr lang="ru-RU" sz="2133" dirty="0" smtClean="0"/>
              <a:t>выполняют </a:t>
            </a:r>
            <a:r>
              <a:rPr lang="ru-RU" sz="2133" dirty="0"/>
              <a:t>ее работу.     </a:t>
            </a:r>
            <a:endParaRPr lang="en-IE" sz="2133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2133" dirty="0"/>
              <a:t>Тот же самый протокол следует </a:t>
            </a:r>
            <a:r>
              <a:rPr lang="ru-RU" sz="2133" dirty="0" smtClean="0"/>
              <a:t>выполнить, разгибая </a:t>
            </a:r>
            <a:r>
              <a:rPr lang="ru-RU" sz="2133" dirty="0"/>
              <a:t>другую </a:t>
            </a:r>
            <a:r>
              <a:rPr lang="ru-RU" sz="2133" dirty="0" smtClean="0"/>
              <a:t>ногу.</a:t>
            </a:r>
            <a:endParaRPr lang="en-IE" sz="2133" dirty="0"/>
          </a:p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26D644-18F2-4977-86B3-59BB4E67AD4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6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Content Placeholder 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868FDA27-5C08-4A71-888F-516D8862D0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338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41E96C-0F82-418E-83C4-54549B876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Тест </a:t>
            </a:r>
            <a:r>
              <a:rPr lang="ru-RU" sz="3200" dirty="0" smtClean="0"/>
              <a:t>Ягодичный </a:t>
            </a:r>
            <a:r>
              <a:rPr lang="ru-RU" sz="3200" dirty="0"/>
              <a:t>мост с разгибанием ноги</a:t>
            </a:r>
            <a:endParaRPr lang="en-IE" sz="3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CC5A328-9E81-4DE4-AB5B-5855A39AA1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00110" y="1825625"/>
            <a:ext cx="3210104" cy="1697751"/>
          </a:xfrm>
        </p:spPr>
        <p:txBody>
          <a:bodyPr>
            <a:normAutofit/>
          </a:bodyPr>
          <a:lstStyle/>
          <a:p>
            <a:r>
              <a:rPr lang="ru-RU" sz="2600" dirty="0"/>
              <a:t>Небольшая нестабильность наблюдается в этом тесте</a:t>
            </a:r>
            <a:endParaRPr lang="en-IE" sz="2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26D644-18F2-4977-86B3-59BB4E67AD4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7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9" name="Content Placeholder 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F2FCC5FE-F518-4A55-A2EB-679BED5D58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pic>
        <p:nvPicPr>
          <p:cNvPr id="5" name="Media17-converted">
            <a:hlinkClick r:id="" action="ppaction://media"/>
            <a:extLst>
              <a:ext uri="{FF2B5EF4-FFF2-40B4-BE49-F238E27FC236}">
                <a16:creationId xmlns="" xmlns:a16="http://schemas.microsoft.com/office/drawing/2014/main" id="{C64C0462-A3F7-4CF8-8DB8-BEA0D88C0C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178" y="1669002"/>
            <a:ext cx="7532210" cy="423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4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BCC8BB-CB2F-4A8D-AC72-7FB7095A5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442" y="0"/>
            <a:ext cx="11511115" cy="681037"/>
          </a:xfrm>
        </p:spPr>
        <p:txBody>
          <a:bodyPr>
            <a:noAutofit/>
          </a:bodyPr>
          <a:lstStyle/>
          <a:p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Ягодичный </a:t>
            </a:r>
            <a:r>
              <a:rPr lang="ru-RU" sz="3200" dirty="0" smtClean="0"/>
              <a:t>мост - корректирующие </a:t>
            </a:r>
            <a:r>
              <a:rPr lang="ru-RU" sz="3200" dirty="0"/>
              <a:t>упражнения</a:t>
            </a:r>
            <a:endParaRPr lang="en-IE" sz="3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7D7643A-D88A-4216-863A-22C416D259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864" y="1431343"/>
            <a:ext cx="11007895" cy="89240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400" dirty="0"/>
              <a:t>Возможные корректирующие упражнения включают </a:t>
            </a:r>
            <a:r>
              <a:rPr lang="ru-RU" sz="2400" dirty="0" smtClean="0"/>
              <a:t>предложенные ниже.  </a:t>
            </a:r>
            <a:r>
              <a:rPr lang="ru-RU" sz="2400" dirty="0"/>
              <a:t>Можете предложить другие упражнения? Обсудите в группе. </a:t>
            </a:r>
            <a:r>
              <a:rPr lang="en-IE" sz="2400" dirty="0"/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744485B-D0CB-4D80-82F9-E585908F89E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8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43CF0F7-5318-447B-8F9B-B908C0219A09}"/>
              </a:ext>
            </a:extLst>
          </p:cNvPr>
          <p:cNvSpPr txBox="1"/>
          <p:nvPr/>
        </p:nvSpPr>
        <p:spPr>
          <a:xfrm>
            <a:off x="1294228" y="5668066"/>
            <a:ext cx="3284955" cy="402592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err="1" smtClean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Открывашка</a:t>
            </a:r>
            <a:r>
              <a:rPr lang="ru-RU" sz="22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(моллюск</a:t>
            </a: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)</a:t>
            </a:r>
            <a:r>
              <a:rPr lang="en-IE" sz="2200" dirty="0">
                <a:solidFill>
                  <a:prstClr val="black"/>
                </a:solidFill>
                <a:latin typeface="Times New Roman" charset="0"/>
                <a:ea typeface="ＭＳ Ｐゴシック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AE39832-3F4B-4135-AAA6-F0C9F445187B}"/>
              </a:ext>
            </a:extLst>
          </p:cNvPr>
          <p:cNvSpPr txBox="1"/>
          <p:nvPr/>
        </p:nvSpPr>
        <p:spPr>
          <a:xfrm>
            <a:off x="6095997" y="5668066"/>
            <a:ext cx="5037127" cy="675129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noAutofit/>
          </a:bodyPr>
          <a:lstStyle/>
          <a:p>
            <a:pPr algn="ctr" defTabSz="609585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Прокатывание ягодичных мышц </a:t>
            </a:r>
            <a:r>
              <a:rPr lang="ru-RU" sz="22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роликом</a:t>
            </a:r>
            <a:endParaRPr lang="en-IE" sz="2200" dirty="0">
              <a:solidFill>
                <a:prstClr val="black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11" name="Content Placeholder 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BBFF89A9-4385-46C7-A74E-EBEA3608B4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  <p:pic>
        <p:nvPicPr>
          <p:cNvPr id="3" name="Media18-converted">
            <a:hlinkClick r:id="" action="ppaction://media"/>
            <a:extLst>
              <a:ext uri="{FF2B5EF4-FFF2-40B4-BE49-F238E27FC236}">
                <a16:creationId xmlns="" xmlns:a16="http://schemas.microsoft.com/office/drawing/2014/main" id="{A02039BF-5A01-4EBE-A465-FB711DDA3F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0907" y="2405087"/>
            <a:ext cx="5119456" cy="2879694"/>
          </a:xfrm>
          <a:prstGeom prst="rect">
            <a:avLst/>
          </a:prstGeom>
        </p:spPr>
      </p:pic>
      <p:pic>
        <p:nvPicPr>
          <p:cNvPr id="5" name="Media19-converted">
            <a:hlinkClick r:id="" action="ppaction://media"/>
            <a:extLst>
              <a:ext uri="{FF2B5EF4-FFF2-40B4-BE49-F238E27FC236}">
                <a16:creationId xmlns="" xmlns:a16="http://schemas.microsoft.com/office/drawing/2014/main" id="{F1B5AC0B-0C22-41E2-A05C-B944262110F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0" y="2405087"/>
            <a:ext cx="5037128" cy="283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5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41E96C-0F82-418E-83C4-54549B876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Тест на мобильность плечевого сустава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CC5A328-9E81-4DE4-AB5B-5855A39AA1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6850" y="1515232"/>
            <a:ext cx="10503717" cy="5133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Простой тест, который нужно выполнить, чтобы проверить, имеет ли игрок хороший диапазон движений и симметрию движений в плечевых суставах. </a:t>
            </a:r>
            <a:endParaRPr lang="en-GB" sz="2000" dirty="0"/>
          </a:p>
          <a:p>
            <a:pPr marL="0" indent="0">
              <a:buNone/>
            </a:pPr>
            <a:r>
              <a:rPr lang="ru-RU" sz="2000" dirty="0"/>
              <a:t>Необходимо </a:t>
            </a:r>
            <a:r>
              <a:rPr lang="ru-RU" sz="2000" dirty="0" smtClean="0"/>
              <a:t>выполнить следующие </a:t>
            </a:r>
            <a:r>
              <a:rPr lang="ru-RU" sz="2000" dirty="0"/>
              <a:t>шаги </a:t>
            </a:r>
            <a:r>
              <a:rPr lang="ru-RU" sz="2000" dirty="0" smtClean="0"/>
              <a:t>для </a:t>
            </a:r>
            <a:r>
              <a:rPr lang="ru-RU" sz="2000" dirty="0"/>
              <a:t>выполнения этого теста: </a:t>
            </a:r>
            <a:endParaRPr lang="en-GB" sz="2000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2000" dirty="0"/>
              <a:t>Измерить длину ладони от лучезапястного сустава до кончика самого длинного </a:t>
            </a:r>
            <a:r>
              <a:rPr lang="ru-RU" sz="2000" dirty="0" smtClean="0"/>
              <a:t>пальца. </a:t>
            </a:r>
            <a:endParaRPr lang="en-IE" sz="2000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2000" dirty="0"/>
              <a:t>Игрок </a:t>
            </a:r>
            <a:r>
              <a:rPr lang="ru-RU" sz="2000" dirty="0" smtClean="0"/>
              <a:t>стоит, </a:t>
            </a:r>
            <a:r>
              <a:rPr lang="ru-RU" sz="2000" dirty="0"/>
              <a:t>ноги </a:t>
            </a:r>
            <a:r>
              <a:rPr lang="ru-RU" sz="2000" dirty="0" smtClean="0"/>
              <a:t>вместе, ладони </a:t>
            </a:r>
            <a:r>
              <a:rPr lang="ru-RU" sz="2000" dirty="0"/>
              <a:t>в </a:t>
            </a:r>
            <a:r>
              <a:rPr lang="ru-RU" sz="2000" dirty="0" smtClean="0"/>
              <a:t>кулак, большие </a:t>
            </a:r>
            <a:r>
              <a:rPr lang="ru-RU" sz="2000" dirty="0"/>
              <a:t>пальцы внутри </a:t>
            </a:r>
            <a:r>
              <a:rPr lang="ru-RU" sz="2000" dirty="0" smtClean="0"/>
              <a:t>кулака. </a:t>
            </a:r>
            <a:endParaRPr lang="en-IE" sz="2000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2000" dirty="0"/>
              <a:t>Игрок пытается переместить руки за спину так </a:t>
            </a:r>
            <a:r>
              <a:rPr lang="ru-RU" sz="2000" dirty="0" smtClean="0"/>
              <a:t>далеко, как </a:t>
            </a:r>
            <a:r>
              <a:rPr lang="ru-RU" sz="2000" dirty="0"/>
              <a:t>это возможно, одна рука перемещается </a:t>
            </a:r>
            <a:r>
              <a:rPr lang="ru-RU" sz="2000" dirty="0" smtClean="0"/>
              <a:t>сверху </a:t>
            </a:r>
            <a:r>
              <a:rPr lang="ru-RU" sz="2000" dirty="0"/>
              <a:t>за </a:t>
            </a:r>
            <a:r>
              <a:rPr lang="ru-RU" sz="2000" dirty="0" smtClean="0"/>
              <a:t>голову, другая </a:t>
            </a:r>
            <a:r>
              <a:rPr lang="ru-RU" sz="2000" dirty="0"/>
              <a:t>снизу, движение выполняется одновременно. </a:t>
            </a:r>
            <a:endParaRPr lang="en-IE" sz="2000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2000" dirty="0"/>
              <a:t>Измеряется расстояние между двумя ближайшими точками </a:t>
            </a:r>
            <a:r>
              <a:rPr lang="ru-RU" sz="2000" dirty="0" smtClean="0"/>
              <a:t>рук. </a:t>
            </a:r>
            <a:endParaRPr lang="en-IE" sz="2000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2000" dirty="0"/>
              <a:t>Если расстояние в пределах </a:t>
            </a:r>
            <a:r>
              <a:rPr lang="ru-RU" sz="2000" dirty="0" smtClean="0"/>
              <a:t>одной или полторы длины ладони, </a:t>
            </a:r>
            <a:r>
              <a:rPr lang="ru-RU" sz="2000" dirty="0"/>
              <a:t>игрок имеет хорошую мобильность плечевого сустава. </a:t>
            </a:r>
            <a:endParaRPr lang="en-IE" sz="2000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2000" dirty="0"/>
              <a:t>Если </a:t>
            </a:r>
            <a:r>
              <a:rPr lang="ru-RU" sz="2000" dirty="0" smtClean="0"/>
              <a:t>длина больше, </a:t>
            </a:r>
            <a:r>
              <a:rPr lang="ru-RU" sz="2000" dirty="0"/>
              <a:t>чем полторы </a:t>
            </a:r>
            <a:r>
              <a:rPr lang="ru-RU" sz="2000" dirty="0" smtClean="0"/>
              <a:t>ладони, или </a:t>
            </a:r>
            <a:r>
              <a:rPr lang="ru-RU" sz="2000" dirty="0"/>
              <a:t>ощущается боль во время движения, игрок </a:t>
            </a:r>
            <a:r>
              <a:rPr lang="ru-RU" sz="2000" dirty="0" smtClean="0"/>
              <a:t>имеет </a:t>
            </a:r>
            <a:r>
              <a:rPr lang="ru-RU" sz="2000" dirty="0"/>
              <a:t>плохую подвижность в плечевом суставе. </a:t>
            </a:r>
            <a:endParaRPr lang="en-IE" sz="2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26D644-18F2-4977-86B3-59BB4E67AD4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69700" y="6499225"/>
            <a:ext cx="622300" cy="179388"/>
          </a:xfrm>
        </p:spPr>
        <p:txBody>
          <a:bodyPr/>
          <a:lstStyle/>
          <a:p>
            <a:pPr defTabSz="609585">
              <a:defRPr/>
            </a:pPr>
            <a:fld id="{502DB1C1-5C29-1547-82D0-85F347DDA83C}" type="slidenum">
              <a:rPr lang="en-US">
                <a:solidFill>
                  <a:prstClr val="white">
                    <a:lumMod val="50000"/>
                  </a:prstClr>
                </a:solidFill>
              </a:rPr>
              <a:pPr defTabSz="609585">
                <a:defRPr/>
              </a:pPr>
              <a:t>9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7" name="Content Placeholder 5" descr="A close up of a sign&#10;&#10;Description automatically generated">
            <a:extLst>
              <a:ext uri="{FF2B5EF4-FFF2-40B4-BE49-F238E27FC236}">
                <a16:creationId xmlns="" xmlns:a16="http://schemas.microsoft.com/office/drawing/2014/main" id="{6E298566-F9C2-421D-BFBB-4C6E951D10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8066"/>
            <a:ext cx="1044416" cy="118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919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orld Rugby Theme">
      <a:dk1>
        <a:srgbClr val="21409A"/>
      </a:dk1>
      <a:lt1>
        <a:srgbClr val="FFFFFF"/>
      </a:lt1>
      <a:dk2>
        <a:srgbClr val="21409A"/>
      </a:dk2>
      <a:lt2>
        <a:srgbClr val="FFFFFF"/>
      </a:lt2>
      <a:accent1>
        <a:srgbClr val="64A70B"/>
      </a:accent1>
      <a:accent2>
        <a:srgbClr val="21409A"/>
      </a:accent2>
      <a:accent3>
        <a:srgbClr val="A2D28A"/>
      </a:accent3>
      <a:accent4>
        <a:srgbClr val="7378B9"/>
      </a:accent4>
      <a:accent5>
        <a:srgbClr val="275C90"/>
      </a:accent5>
      <a:accent6>
        <a:srgbClr val="4A9371"/>
      </a:accent6>
      <a:hlink>
        <a:srgbClr val="9BBB59"/>
      </a:hlink>
      <a:folHlink>
        <a:srgbClr val="9BBB59"/>
      </a:folHlink>
    </a:clrScheme>
    <a:fontScheme name="World Rugby Fonts">
      <a:majorFont>
        <a:latin typeface="Colosseum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2018-Template-WR-PPT-1_small" id="{4C6D8F33-0F65-42E9-94C2-F93F5FEEF54B}" vid="{D2C443B8-94FB-47B7-986F-4233922A86F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2018-Template-WR-PPT-1_small (4)</Template>
  <TotalTime>186</TotalTime>
  <Words>653</Words>
  <Application>Microsoft Office PowerPoint</Application>
  <PresentationFormat>Произвольный</PresentationFormat>
  <Paragraphs>80</Paragraphs>
  <Slides>13</Slides>
  <Notes>0</Notes>
  <HiddenSlides>0</HiddenSlides>
  <MMClips>13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ＭＳ Ｐゴシック</vt:lpstr>
      <vt:lpstr>Times New Roman</vt:lpstr>
      <vt:lpstr>Lucida Grande</vt:lpstr>
      <vt:lpstr>Arial Black</vt:lpstr>
      <vt:lpstr>Office Theme</vt:lpstr>
      <vt:lpstr>Уровень 1 - Кондиции в регби: Взрослые</vt:lpstr>
      <vt:lpstr>Тест Томаса </vt:lpstr>
      <vt:lpstr>Тест Томаса </vt:lpstr>
      <vt:lpstr>Тест Томаса </vt:lpstr>
      <vt:lpstr> Корректирующие упражнения к тесту Томаса</vt:lpstr>
      <vt:lpstr> Тест Ягодичный мост с разгибанием ноги </vt:lpstr>
      <vt:lpstr>Тест Ягодичный мост с разгибанием ноги</vt:lpstr>
      <vt:lpstr> Ягодичный мост - корректирующие упражнения</vt:lpstr>
      <vt:lpstr>Тест на мобильность плечевого сустава</vt:lpstr>
      <vt:lpstr>Тест на мобильность плечевого сустава</vt:lpstr>
      <vt:lpstr>Тест на наличие боли в плечевом суставе</vt:lpstr>
      <vt:lpstr>Корректирующие упражнения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Keating, Deirdre</dc:creator>
  <cp:lastModifiedBy>User</cp:lastModifiedBy>
  <cp:revision>21</cp:revision>
  <dcterms:created xsi:type="dcterms:W3CDTF">2020-04-07T14:04:19Z</dcterms:created>
  <dcterms:modified xsi:type="dcterms:W3CDTF">2020-11-25T11:12:19Z</dcterms:modified>
</cp:coreProperties>
</file>